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6858000" cx="9144000"/>
  <p:notesSz cx="6985000" cy="9282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jVwTYLtA8jZOlAIENFkVtk9yMX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63B2964-CADB-43EA-82A0-39AB3E1E8C69}">
  <a:tblStyle styleId="{663B2964-CADB-43EA-82A0-39AB3E1E8C69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EEEEE"/>
          </a:solidFill>
        </a:fill>
      </a:tcStyle>
    </a:wholeTbl>
    <a:band1H>
      <a:tcTxStyle b="off" i="off"/>
      <a:tcStyle>
        <a:fill>
          <a:solidFill>
            <a:srgbClr val="DBDBDB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DBDBDB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customschemas.google.com/relationships/presentationmetadata" Target="metadata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98788" cy="500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46525" y="0"/>
            <a:ext cx="2998788" cy="500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79513" y="714375"/>
            <a:ext cx="4665662" cy="3498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47738" y="4427538"/>
            <a:ext cx="5129212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782050"/>
            <a:ext cx="2998788" cy="50006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46525" y="8782050"/>
            <a:ext cx="2998788" cy="5000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ca-E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947738" y="4427538"/>
            <a:ext cx="5129212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1179513" y="714375"/>
            <a:ext cx="4665662" cy="3498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/>
          <p:nvPr>
            <p:ph idx="1" type="body"/>
          </p:nvPr>
        </p:nvSpPr>
        <p:spPr>
          <a:xfrm>
            <a:off x="947738" y="4427538"/>
            <a:ext cx="5129212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56" name="Google Shape;156;p10:notes"/>
          <p:cNvSpPr/>
          <p:nvPr>
            <p:ph idx="2" type="sldImg"/>
          </p:nvPr>
        </p:nvSpPr>
        <p:spPr>
          <a:xfrm>
            <a:off x="1179513" y="714375"/>
            <a:ext cx="4665662" cy="3498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/>
          <p:nvPr>
            <p:ph idx="1" type="body"/>
          </p:nvPr>
        </p:nvSpPr>
        <p:spPr>
          <a:xfrm>
            <a:off x="947738" y="4427538"/>
            <a:ext cx="5129212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64" name="Google Shape;164;p11:notes"/>
          <p:cNvSpPr/>
          <p:nvPr>
            <p:ph idx="2" type="sldImg"/>
          </p:nvPr>
        </p:nvSpPr>
        <p:spPr>
          <a:xfrm>
            <a:off x="1179513" y="714375"/>
            <a:ext cx="4665662" cy="3498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:notes"/>
          <p:cNvSpPr txBox="1"/>
          <p:nvPr>
            <p:ph idx="1" type="body"/>
          </p:nvPr>
        </p:nvSpPr>
        <p:spPr>
          <a:xfrm>
            <a:off x="947738" y="4427538"/>
            <a:ext cx="5129212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72" name="Google Shape;172;p12:notes"/>
          <p:cNvSpPr/>
          <p:nvPr>
            <p:ph idx="2" type="sldImg"/>
          </p:nvPr>
        </p:nvSpPr>
        <p:spPr>
          <a:xfrm>
            <a:off x="1179513" y="714375"/>
            <a:ext cx="4665662" cy="3498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:notes"/>
          <p:cNvSpPr txBox="1"/>
          <p:nvPr>
            <p:ph idx="1" type="body"/>
          </p:nvPr>
        </p:nvSpPr>
        <p:spPr>
          <a:xfrm>
            <a:off x="947738" y="4427538"/>
            <a:ext cx="5129212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80" name="Google Shape;180;p13:notes"/>
          <p:cNvSpPr/>
          <p:nvPr>
            <p:ph idx="2" type="sldImg"/>
          </p:nvPr>
        </p:nvSpPr>
        <p:spPr>
          <a:xfrm>
            <a:off x="1179513" y="714375"/>
            <a:ext cx="4665662" cy="3498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4:notes"/>
          <p:cNvSpPr txBox="1"/>
          <p:nvPr>
            <p:ph idx="1" type="body"/>
          </p:nvPr>
        </p:nvSpPr>
        <p:spPr>
          <a:xfrm>
            <a:off x="947738" y="4427538"/>
            <a:ext cx="5129212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88" name="Google Shape;188;p14:notes"/>
          <p:cNvSpPr/>
          <p:nvPr>
            <p:ph idx="2" type="sldImg"/>
          </p:nvPr>
        </p:nvSpPr>
        <p:spPr>
          <a:xfrm>
            <a:off x="1179513" y="714375"/>
            <a:ext cx="4665662" cy="3498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:notes"/>
          <p:cNvSpPr txBox="1"/>
          <p:nvPr>
            <p:ph idx="1" type="body"/>
          </p:nvPr>
        </p:nvSpPr>
        <p:spPr>
          <a:xfrm>
            <a:off x="947738" y="4427538"/>
            <a:ext cx="5129212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96" name="Google Shape;196;p15:notes"/>
          <p:cNvSpPr/>
          <p:nvPr>
            <p:ph idx="2" type="sldImg"/>
          </p:nvPr>
        </p:nvSpPr>
        <p:spPr>
          <a:xfrm>
            <a:off x="1179513" y="714375"/>
            <a:ext cx="4665662" cy="3498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947738" y="4427538"/>
            <a:ext cx="5129212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79513" y="714375"/>
            <a:ext cx="4665662" cy="3498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947738" y="4427538"/>
            <a:ext cx="5129212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79513" y="714375"/>
            <a:ext cx="4665662" cy="3498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947738" y="4427538"/>
            <a:ext cx="5129212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79513" y="714375"/>
            <a:ext cx="4665662" cy="3498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947738" y="4427538"/>
            <a:ext cx="5129212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1179513" y="714375"/>
            <a:ext cx="4665662" cy="3498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947738" y="4427538"/>
            <a:ext cx="5129212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79513" y="714375"/>
            <a:ext cx="4665662" cy="3498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/>
          <p:nvPr>
            <p:ph idx="1" type="body"/>
          </p:nvPr>
        </p:nvSpPr>
        <p:spPr>
          <a:xfrm>
            <a:off x="947738" y="4427538"/>
            <a:ext cx="5129212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32" name="Google Shape;132;p7:notes"/>
          <p:cNvSpPr/>
          <p:nvPr>
            <p:ph idx="2" type="sldImg"/>
          </p:nvPr>
        </p:nvSpPr>
        <p:spPr>
          <a:xfrm>
            <a:off x="1179513" y="714375"/>
            <a:ext cx="4665662" cy="3498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/>
          <p:nvPr>
            <p:ph idx="1" type="body"/>
          </p:nvPr>
        </p:nvSpPr>
        <p:spPr>
          <a:xfrm>
            <a:off x="947738" y="4427538"/>
            <a:ext cx="5129212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40" name="Google Shape;140;p8:notes"/>
          <p:cNvSpPr/>
          <p:nvPr>
            <p:ph idx="2" type="sldImg"/>
          </p:nvPr>
        </p:nvSpPr>
        <p:spPr>
          <a:xfrm>
            <a:off x="1179513" y="714375"/>
            <a:ext cx="4665662" cy="3498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/>
          <p:nvPr>
            <p:ph idx="1" type="body"/>
          </p:nvPr>
        </p:nvSpPr>
        <p:spPr>
          <a:xfrm>
            <a:off x="947738" y="4427538"/>
            <a:ext cx="5129212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48" name="Google Shape;148;p9:notes"/>
          <p:cNvSpPr/>
          <p:nvPr>
            <p:ph idx="2" type="sldImg"/>
          </p:nvPr>
        </p:nvSpPr>
        <p:spPr>
          <a:xfrm>
            <a:off x="1179513" y="714375"/>
            <a:ext cx="4665662" cy="3498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showMasterSp="0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7"/>
          <p:cNvSpPr/>
          <p:nvPr/>
        </p:nvSpPr>
        <p:spPr>
          <a:xfrm>
            <a:off x="2484438" y="6406464"/>
            <a:ext cx="4392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1" lang="ca-E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Projecte SardEscola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pc_logo" id="21" name="Google Shape;21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82025" y="6278358"/>
            <a:ext cx="5619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7"/>
          <p:cNvSpPr txBox="1"/>
          <p:nvPr>
            <p:ph type="ctrTitle"/>
          </p:nvPr>
        </p:nvSpPr>
        <p:spPr>
          <a:xfrm>
            <a:off x="703263" y="2133600"/>
            <a:ext cx="7737475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17"/>
          <p:cNvSpPr txBox="1"/>
          <p:nvPr>
            <p:ph idx="1" type="subTitle"/>
          </p:nvPr>
        </p:nvSpPr>
        <p:spPr>
          <a:xfrm>
            <a:off x="1336675" y="3886200"/>
            <a:ext cx="647065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None/>
              <a:defRPr b="0" i="0" sz="2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h"/>
              <a:defRPr b="0" i="0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17"/>
          <p:cNvSpPr txBox="1"/>
          <p:nvPr>
            <p:ph idx="10" type="dt"/>
          </p:nvPr>
        </p:nvSpPr>
        <p:spPr>
          <a:xfrm>
            <a:off x="0" y="6400800"/>
            <a:ext cx="18986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17"/>
          <p:cNvSpPr txBox="1"/>
          <p:nvPr>
            <p:ph idx="12" type="sldNum"/>
          </p:nvPr>
        </p:nvSpPr>
        <p:spPr>
          <a:xfrm>
            <a:off x="6561782" y="6397804"/>
            <a:ext cx="18986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pic>
        <p:nvPicPr>
          <p:cNvPr id="26" name="Google Shape;2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5318" y="-2670"/>
            <a:ext cx="2247900" cy="209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82" y="11672"/>
            <a:ext cx="2244491" cy="7420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6"/>
          <p:cNvSpPr txBox="1"/>
          <p:nvPr>
            <p:ph type="title"/>
          </p:nvPr>
        </p:nvSpPr>
        <p:spPr>
          <a:xfrm>
            <a:off x="847725" y="228600"/>
            <a:ext cx="806767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26"/>
          <p:cNvSpPr txBox="1"/>
          <p:nvPr>
            <p:ph idx="1" type="body"/>
          </p:nvPr>
        </p:nvSpPr>
        <p:spPr>
          <a:xfrm rot="5400000">
            <a:off x="2512219" y="-50006"/>
            <a:ext cx="4191000" cy="79486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306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Char char="●"/>
              <a:defRPr b="0" i="0" sz="2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h"/>
              <a:defRPr b="0" i="0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26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26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7"/>
          <p:cNvSpPr txBox="1"/>
          <p:nvPr>
            <p:ph type="title"/>
          </p:nvPr>
        </p:nvSpPr>
        <p:spPr>
          <a:xfrm rot="5400000">
            <a:off x="4984750" y="2089150"/>
            <a:ext cx="5791200" cy="207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27"/>
          <p:cNvSpPr txBox="1"/>
          <p:nvPr>
            <p:ph idx="1" type="body"/>
          </p:nvPr>
        </p:nvSpPr>
        <p:spPr>
          <a:xfrm rot="5400000">
            <a:off x="767556" y="94456"/>
            <a:ext cx="5791200" cy="60594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306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Char char="●"/>
              <a:defRPr b="0" i="0" sz="2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h"/>
              <a:defRPr b="0" i="0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27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27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/>
          <p:nvPr>
            <p:ph type="title"/>
          </p:nvPr>
        </p:nvSpPr>
        <p:spPr>
          <a:xfrm>
            <a:off x="847725" y="228600"/>
            <a:ext cx="806767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18"/>
          <p:cNvSpPr txBox="1"/>
          <p:nvPr>
            <p:ph idx="1" type="body"/>
          </p:nvPr>
        </p:nvSpPr>
        <p:spPr>
          <a:xfrm>
            <a:off x="633413" y="1828800"/>
            <a:ext cx="7948612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306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Char char="●"/>
              <a:defRPr b="0" i="0" sz="2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h"/>
              <a:defRPr b="0" i="0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18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18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9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666FF"/>
              </a:buClr>
              <a:buSzPts val="1600"/>
              <a:buFont typeface="Arial"/>
              <a:buNone/>
              <a:defRPr b="0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20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20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/>
          <p:nvPr>
            <p:ph type="title"/>
          </p:nvPr>
        </p:nvSpPr>
        <p:spPr>
          <a:xfrm>
            <a:off x="847725" y="228600"/>
            <a:ext cx="806767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21"/>
          <p:cNvSpPr txBox="1"/>
          <p:nvPr>
            <p:ph idx="1" type="body"/>
          </p:nvPr>
        </p:nvSpPr>
        <p:spPr>
          <a:xfrm>
            <a:off x="633413" y="1828800"/>
            <a:ext cx="3897312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306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Char char="●"/>
              <a:defRPr b="0" i="0" sz="2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h"/>
              <a:defRPr b="0" i="0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666FF"/>
              </a:buClr>
              <a:buSzPts val="2000"/>
              <a:buFont typeface="Arial"/>
              <a:buChar char="–"/>
              <a:defRPr b="0" i="1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21"/>
          <p:cNvSpPr txBox="1"/>
          <p:nvPr>
            <p:ph idx="2" type="body"/>
          </p:nvPr>
        </p:nvSpPr>
        <p:spPr>
          <a:xfrm>
            <a:off x="4683125" y="1828800"/>
            <a:ext cx="38989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306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Char char="●"/>
              <a:defRPr b="0" i="0" sz="2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h"/>
              <a:defRPr b="0" i="0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666FF"/>
              </a:buClr>
              <a:buSzPts val="2000"/>
              <a:buFont typeface="Arial"/>
              <a:buChar char="–"/>
              <a:defRPr b="0" i="1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21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21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2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  <a:defRPr b="1" i="0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None/>
              <a:defRPr b="1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2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●"/>
              <a:defRPr b="0" i="0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h"/>
              <a:defRPr b="0" i="0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2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  <a:defRPr b="1" i="0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None/>
              <a:defRPr b="1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2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528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●"/>
              <a:defRPr b="0" i="0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h"/>
              <a:defRPr b="0" i="0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1" sz="16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22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22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3"/>
          <p:cNvSpPr txBox="1"/>
          <p:nvPr>
            <p:ph type="title"/>
          </p:nvPr>
        </p:nvSpPr>
        <p:spPr>
          <a:xfrm>
            <a:off x="847725" y="228600"/>
            <a:ext cx="806767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23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23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2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7084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ts val="2240"/>
              <a:buFont typeface="Arial"/>
              <a:buChar char="●"/>
              <a:defRPr b="0" i="0" sz="32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h"/>
              <a:defRPr b="0" i="0" sz="2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666FF"/>
              </a:buClr>
              <a:buSzPts val="2400"/>
              <a:buFont typeface="Arial"/>
              <a:buChar char="–"/>
              <a:defRPr b="0" i="1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1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1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1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1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1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1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2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CC0000"/>
              </a:buClr>
              <a:buSzPts val="980"/>
              <a:buFont typeface="Arial"/>
              <a:buNone/>
              <a:defRPr b="0" i="0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12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6666FF"/>
              </a:buClr>
              <a:buSzPts val="1000"/>
              <a:buFont typeface="Arial"/>
              <a:buNone/>
              <a:defRPr b="0" i="1" sz="1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1" sz="9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1" sz="9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1" sz="9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1" sz="9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1" sz="9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1" sz="9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24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24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2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SzPts val="2240"/>
              <a:buFont typeface="Arial"/>
              <a:buNone/>
              <a:defRPr b="0" i="0" sz="32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666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2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CC0000"/>
              </a:buClr>
              <a:buSzPts val="980"/>
              <a:buFont typeface="Arial"/>
              <a:buNone/>
              <a:defRPr b="0" i="0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12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6666FF"/>
              </a:buClr>
              <a:buSzPts val="1000"/>
              <a:buFont typeface="Arial"/>
              <a:buNone/>
              <a:defRPr b="0" i="1" sz="1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1" sz="9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1" sz="9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1" sz="9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1" sz="9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1" sz="9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1" sz="9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25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25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16"/>
          <p:cNvCxnSpPr/>
          <p:nvPr/>
        </p:nvCxnSpPr>
        <p:spPr>
          <a:xfrm>
            <a:off x="211138" y="1447800"/>
            <a:ext cx="8932862" cy="0"/>
          </a:xfrm>
          <a:prstGeom prst="straightConnector1">
            <a:avLst/>
          </a:prstGeom>
          <a:noFill/>
          <a:ln cap="flat" cmpd="sng" w="50800">
            <a:solidFill>
              <a:srgbClr val="3530F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16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1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13" name="Google Shape;13;p16"/>
          <p:cNvSpPr txBox="1"/>
          <p:nvPr>
            <p:ph type="title"/>
          </p:nvPr>
        </p:nvSpPr>
        <p:spPr>
          <a:xfrm>
            <a:off x="847725" y="228600"/>
            <a:ext cx="806767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1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6"/>
          <p:cNvSpPr/>
          <p:nvPr/>
        </p:nvSpPr>
        <p:spPr>
          <a:xfrm flipH="1">
            <a:off x="0" y="0"/>
            <a:ext cx="304800" cy="6858000"/>
          </a:xfrm>
          <a:prstGeom prst="rect">
            <a:avLst/>
          </a:prstGeom>
          <a:solidFill>
            <a:srgbClr val="3530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6"/>
          <p:cNvSpPr txBox="1"/>
          <p:nvPr>
            <p:ph idx="1" type="body"/>
          </p:nvPr>
        </p:nvSpPr>
        <p:spPr>
          <a:xfrm>
            <a:off x="633413" y="1828800"/>
            <a:ext cx="7948612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306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Char char="●"/>
              <a:defRPr b="0" i="0" sz="2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h"/>
              <a:defRPr b="0" i="0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Char char="–"/>
              <a:defRPr b="0" i="1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1" sz="1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16"/>
          <p:cNvSpPr/>
          <p:nvPr/>
        </p:nvSpPr>
        <p:spPr>
          <a:xfrm>
            <a:off x="2484438" y="6381750"/>
            <a:ext cx="43195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ca-E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Projecte SardEscola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pc_logo" id="17" name="Google Shape;17;p1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577616" y="6267450"/>
            <a:ext cx="5619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5290" y="11672"/>
            <a:ext cx="2244491" cy="74206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docs.google.com/spreadsheets/d/1R-CTPLvlfPIQ2YXq7bf1ozSgmNWUPta_vQBuiJSw7E0/edit#gid=1924633810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docs.google.com/spreadsheets/d/1R-CTPLvlfPIQ2YXq7bf1ozSgmNWUPta_vQBuiJSw7E0/edit#gid=1924633810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docs.google.com/spreadsheets/d/1R-CTPLvlfPIQ2YXq7bf1ozSgmNWUPta_vQBuiJSw7E0/edit#gid=192463381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jordip@escolasolc.org" TargetMode="External"/><Relationship Id="rId4" Type="http://schemas.openxmlformats.org/officeDocument/2006/relationships/hyperlink" Target="mailto:perec@escolasolc.org" TargetMode="External"/><Relationship Id="rId5" Type="http://schemas.openxmlformats.org/officeDocument/2006/relationships/hyperlink" Target="mailto:pep@escolasolc.org" TargetMode="External"/><Relationship Id="rId6" Type="http://schemas.openxmlformats.org/officeDocument/2006/relationships/hyperlink" Target="mailto:sardana1reso@escolasolc.or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>
            <p:ph type="ctrTitle"/>
          </p:nvPr>
        </p:nvSpPr>
        <p:spPr>
          <a:xfrm>
            <a:off x="0" y="2049016"/>
            <a:ext cx="9144000" cy="947936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b="1" i="1" lang="ca-E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 sardana, més que una dansa... </a:t>
            </a:r>
            <a:r>
              <a:rPr lang="ca-ES" sz="4400"/>
              <a:t>una manera de ser</a:t>
            </a:r>
            <a:endParaRPr b="1" i="1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258888" y="5517232"/>
            <a:ext cx="6664325" cy="71529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260"/>
              <a:buFont typeface="Arial"/>
              <a:buNone/>
            </a:pPr>
            <a:r>
              <a:rPr b="0" i="0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1r d’ESO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CC0000"/>
              </a:buClr>
              <a:buSzPts val="1260"/>
              <a:buFont typeface="Arial"/>
              <a:buNone/>
            </a:pPr>
            <a:r>
              <a:rPr b="0" i="0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3r trimestre del curs 2018-19</a:t>
            </a:r>
            <a:endParaRPr b="0" i="0" sz="180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28600" y="2979588"/>
            <a:ext cx="8763000" cy="23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800"/>
              <a:buFont typeface="Arial"/>
              <a:buNone/>
            </a:pPr>
            <a:r>
              <a:rPr b="1" i="0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Organització de l’assignatura: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003366"/>
              </a:buClr>
              <a:buSzPts val="1800"/>
              <a:buFont typeface="Arial"/>
              <a:buNone/>
            </a:pPr>
            <a:r>
              <a:rPr b="0" i="0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Professors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003366"/>
              </a:buClr>
              <a:buSzPts val="1800"/>
              <a:buFont typeface="Arial"/>
              <a:buNone/>
            </a:pPr>
            <a:r>
              <a:rPr b="0" i="0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Objectiu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003366"/>
              </a:buClr>
              <a:buSzPts val="1800"/>
              <a:buFont typeface="Arial"/>
              <a:buNone/>
            </a:pPr>
            <a:r>
              <a:rPr b="0" i="0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Distribució de grups </a:t>
            </a:r>
            <a:endParaRPr b="0" i="0" sz="180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003366"/>
              </a:buClr>
              <a:buSzPts val="1800"/>
              <a:buFont typeface="Arial"/>
              <a:buNone/>
            </a:pPr>
            <a:r>
              <a:rPr b="0" i="0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Els temes dels projectes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003366"/>
              </a:buClr>
              <a:buSzPts val="1800"/>
              <a:buFont typeface="Arial"/>
              <a:buNone/>
            </a:pPr>
            <a:r>
              <a:rPr b="0" i="0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Composició dels grups de treball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003366"/>
              </a:buClr>
              <a:buSzPts val="1800"/>
              <a:buFont typeface="Arial"/>
              <a:buNone/>
            </a:pPr>
            <a:r>
              <a:rPr b="0" i="0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Tasques del projecte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003366"/>
              </a:buClr>
              <a:buSzPts val="1800"/>
              <a:buFont typeface="Arial"/>
              <a:buNone/>
            </a:pPr>
            <a:r>
              <a:rPr b="0" i="0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Avaluació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003366"/>
              </a:buClr>
              <a:buSzPts val="1800"/>
              <a:buFont typeface="Arial"/>
              <a:buNone/>
            </a:pPr>
            <a:r>
              <a:rPr b="0" i="0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Calendaris</a:t>
            </a:r>
            <a:endParaRPr b="0" i="0" sz="180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>
            <p:ph idx="10" type="dt"/>
          </p:nvPr>
        </p:nvSpPr>
        <p:spPr>
          <a:xfrm>
            <a:off x="0" y="6400800"/>
            <a:ext cx="18986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ca-ES"/>
              <a:t>06/03/2019</a:t>
            </a:r>
            <a:endParaRPr/>
          </a:p>
        </p:txBody>
      </p:sp>
      <p:sp>
        <p:nvSpPr>
          <p:cNvPr id="89" name="Google Shape;89;p1"/>
          <p:cNvSpPr txBox="1"/>
          <p:nvPr>
            <p:ph idx="12" type="sldNum"/>
          </p:nvPr>
        </p:nvSpPr>
        <p:spPr>
          <a:xfrm>
            <a:off x="6561782" y="6397804"/>
            <a:ext cx="18986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1" lang="ca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1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"/>
          <p:cNvSpPr txBox="1"/>
          <p:nvPr>
            <p:ph type="title"/>
          </p:nvPr>
        </p:nvSpPr>
        <p:spPr>
          <a:xfrm>
            <a:off x="323528" y="228600"/>
            <a:ext cx="874427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</a:pPr>
            <a:r>
              <a:rPr b="1" i="1" lang="ca-ES" sz="4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Composició dels grups III</a:t>
            </a:r>
            <a:endParaRPr b="1" i="1" sz="440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0"/>
          <p:cNvSpPr txBox="1"/>
          <p:nvPr>
            <p:ph idx="1" type="body"/>
          </p:nvPr>
        </p:nvSpPr>
        <p:spPr>
          <a:xfrm>
            <a:off x="381000" y="1524000"/>
            <a:ext cx="8610600" cy="521736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1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●"/>
            </a:pPr>
            <a:r>
              <a:rPr b="1" lang="ca-ES" sz="1800"/>
              <a:t>Grup de les “Tenores” </a:t>
            </a:r>
            <a:r>
              <a:rPr lang="ca-ES" sz="1800"/>
              <a:t>(Tutor: Pere caminal)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600">
                <a:solidFill>
                  <a:srgbClr val="FF0000"/>
                </a:solidFill>
                <a:highlight>
                  <a:srgbClr val="FFFF00"/>
                </a:highlight>
              </a:rPr>
              <a:t>...</a:t>
            </a:r>
            <a:endParaRPr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  <a:p>
            <a:pPr indent="-342900" lvl="1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●"/>
            </a:pPr>
            <a:r>
              <a:rPr b="1" lang="ca-ES" sz="1800"/>
              <a:t>Grup del “Tamborí” </a:t>
            </a:r>
            <a:r>
              <a:rPr lang="ca-ES" sz="1800"/>
              <a:t>(Tutor: Sergio Mendoza)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600">
                <a:solidFill>
                  <a:srgbClr val="FF0000"/>
                </a:solidFill>
                <a:highlight>
                  <a:srgbClr val="FFFF00"/>
                </a:highlight>
              </a:rPr>
              <a:t>...</a:t>
            </a:r>
            <a:endParaRPr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  <a:p>
            <a:pPr indent="-342900" lvl="1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●"/>
            </a:pPr>
            <a:r>
              <a:rPr b="1" lang="ca-ES" sz="1800"/>
              <a:t>Grup dels “Tibles” </a:t>
            </a:r>
            <a:r>
              <a:rPr lang="ca-ES" sz="1800"/>
              <a:t>(Tutor: Pere caminal)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600">
                <a:solidFill>
                  <a:srgbClr val="FF0000"/>
                </a:solidFill>
                <a:highlight>
                  <a:srgbClr val="FFFF00"/>
                </a:highlight>
              </a:rPr>
              <a:t>...</a:t>
            </a:r>
            <a:endParaRPr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</p:txBody>
      </p:sp>
      <p:sp>
        <p:nvSpPr>
          <p:cNvPr id="160" name="Google Shape;160;p10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ca-ES"/>
              <a:t>06/03/2019</a:t>
            </a:r>
            <a:endParaRPr/>
          </a:p>
        </p:txBody>
      </p:sp>
      <p:sp>
        <p:nvSpPr>
          <p:cNvPr id="161" name="Google Shape;161;p10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1" lang="ca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1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"/>
          <p:cNvSpPr txBox="1"/>
          <p:nvPr>
            <p:ph idx="4294967295" type="title"/>
          </p:nvPr>
        </p:nvSpPr>
        <p:spPr>
          <a:xfrm>
            <a:off x="457200" y="228600"/>
            <a:ext cx="8610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</a:pPr>
            <a:r>
              <a:rPr lang="ca-ES" sz="4400">
                <a:solidFill>
                  <a:srgbClr val="003366"/>
                </a:solidFill>
              </a:rPr>
              <a:t>T</a:t>
            </a:r>
            <a:r>
              <a:rPr b="1" i="1" lang="ca-ES" sz="4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asques del projecte</a:t>
            </a:r>
            <a:endParaRPr b="1" i="1" sz="440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1"/>
          <p:cNvSpPr txBox="1"/>
          <p:nvPr>
            <p:ph idx="4294967295" type="body"/>
          </p:nvPr>
        </p:nvSpPr>
        <p:spPr>
          <a:xfrm>
            <a:off x="381892" y="1556792"/>
            <a:ext cx="8762108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Char char="●"/>
            </a:pPr>
            <a:r>
              <a:rPr b="0" i="0" lang="ca-ES" sz="2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Individuals:</a:t>
            </a:r>
            <a:endParaRPr b="0" i="0" sz="280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Char char="○"/>
            </a:pPr>
            <a:r>
              <a:rPr lang="ca-ES"/>
              <a:t>Part individual del projecte realitzat amb el grup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b="0" i="0" lang="ca-ES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Tasques individuals proposades al “classroom”: 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</a:pPr>
            <a:r>
              <a:rPr b="0" i="0" lang="ca-ES" sz="20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S’aniran generant a mida que els professors ho considerin oportú</a:t>
            </a:r>
            <a:endParaRPr b="0" i="0" sz="200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Char char="●"/>
            </a:pPr>
            <a:r>
              <a:rPr b="0" i="0" lang="ca-ES" sz="2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De grup</a:t>
            </a:r>
            <a:endParaRPr b="0" i="0" sz="280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b="0" i="0" lang="ca-ES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Preparació, realització i presentació del projecte assignat al grup</a:t>
            </a:r>
            <a:endParaRPr b="0" i="0" sz="240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ca-ES"/>
              <a:t>T</a:t>
            </a:r>
            <a:r>
              <a:rPr b="0" i="0" lang="ca-ES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asques grupals proposades al “cl</a:t>
            </a:r>
            <a:r>
              <a:rPr lang="ca-ES"/>
              <a:t>assroom</a:t>
            </a:r>
            <a:r>
              <a:rPr b="0" i="0" lang="ca-ES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”: 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</a:pPr>
            <a:r>
              <a:rPr i="0" lang="ca-ES" sz="2000"/>
              <a:t>S’aniran generant a mida que els professors ho considerin oportú</a:t>
            </a:r>
            <a:endParaRPr/>
          </a:p>
        </p:txBody>
      </p:sp>
      <p:sp>
        <p:nvSpPr>
          <p:cNvPr id="168" name="Google Shape;168;p11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ca-ES"/>
              <a:t>06/03/2019</a:t>
            </a:r>
            <a:endParaRPr/>
          </a:p>
        </p:txBody>
      </p:sp>
      <p:sp>
        <p:nvSpPr>
          <p:cNvPr id="169" name="Google Shape;169;p11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1" lang="ca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1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"/>
          <p:cNvSpPr txBox="1"/>
          <p:nvPr>
            <p:ph idx="4294967295" type="title"/>
          </p:nvPr>
        </p:nvSpPr>
        <p:spPr>
          <a:xfrm>
            <a:off x="457200" y="228600"/>
            <a:ext cx="8610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</a:pPr>
            <a:r>
              <a:rPr lang="ca-ES" sz="4400">
                <a:solidFill>
                  <a:srgbClr val="003366"/>
                </a:solidFill>
              </a:rPr>
              <a:t>Avaluació del  projecte</a:t>
            </a:r>
            <a:endParaRPr b="1" i="1" sz="440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2"/>
          <p:cNvSpPr txBox="1"/>
          <p:nvPr>
            <p:ph idx="4294967295" type="body"/>
          </p:nvPr>
        </p:nvSpPr>
        <p:spPr>
          <a:xfrm>
            <a:off x="381892" y="1556792"/>
            <a:ext cx="8762108" cy="525658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Char char="●"/>
            </a:pPr>
            <a:r>
              <a:rPr b="0" i="0" lang="ca-ES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Tasques individuals:</a:t>
            </a:r>
            <a:endParaRPr b="0" i="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Arial"/>
              <a:buChar char="○"/>
            </a:pPr>
            <a:r>
              <a:rPr lang="ca-ES" sz="2200"/>
              <a:t>Part individual del projecte realitzat amb el grup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ca-ES" sz="2200">
                <a:solidFill>
                  <a:srgbClr val="FF0000"/>
                </a:solidFill>
              </a:rPr>
              <a:t>		→</a:t>
            </a:r>
            <a:r>
              <a:rPr lang="ca-ES" sz="2200">
                <a:solidFill>
                  <a:srgbClr val="FF0000"/>
                </a:solidFill>
                <a:highlight>
                  <a:srgbClr val="FFFF00"/>
                </a:highlight>
              </a:rPr>
              <a:t> 20 %</a:t>
            </a:r>
            <a:endParaRPr sz="2200"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b="0" i="0" lang="ca-ES" sz="2200" u="none" cap="none" strike="noStrike">
                <a:solidFill>
                  <a:srgbClr val="003366"/>
                </a:solidFill>
              </a:rPr>
              <a:t>Trameses individuals de les tasques proposades al “classroom”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ca-ES" sz="2200">
                <a:solidFill>
                  <a:srgbClr val="FF0000"/>
                </a:solidFill>
              </a:rPr>
              <a:t>		→</a:t>
            </a:r>
            <a:r>
              <a:rPr lang="ca-ES" sz="2200">
                <a:solidFill>
                  <a:srgbClr val="FF0000"/>
                </a:solidFill>
                <a:highlight>
                  <a:srgbClr val="FFFF00"/>
                </a:highlight>
              </a:rPr>
              <a:t> 20 %</a:t>
            </a:r>
            <a:endParaRPr b="0" i="0" sz="2200" u="none" cap="none" strike="noStrike">
              <a:solidFill>
                <a:srgbClr val="003366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Char char="●"/>
            </a:pPr>
            <a:r>
              <a:rPr lang="ca-ES"/>
              <a:t>Tasques de grup: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b="0" i="0" lang="ca-ES" sz="2200" u="none" cap="none" strike="noStrike">
                <a:solidFill>
                  <a:srgbClr val="003366"/>
                </a:solidFill>
              </a:rPr>
              <a:t>Preparació, realització i presentació del projecte assignat al grup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ca-ES" sz="2200">
                <a:solidFill>
                  <a:srgbClr val="FF0000"/>
                </a:solidFill>
              </a:rPr>
              <a:t>		→</a:t>
            </a:r>
            <a:r>
              <a:rPr lang="ca-ES" sz="2200">
                <a:solidFill>
                  <a:srgbClr val="FF0000"/>
                </a:solidFill>
                <a:highlight>
                  <a:srgbClr val="FFFF00"/>
                </a:highlight>
              </a:rPr>
              <a:t> 50 %</a:t>
            </a:r>
            <a:endParaRPr b="0" i="0" sz="2200" u="none" cap="none" strike="noStrike">
              <a:solidFill>
                <a:srgbClr val="003366"/>
              </a:solidFill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b="0" i="0" lang="ca-ES" sz="2200" u="none" cap="none" strike="noStrike">
                <a:solidFill>
                  <a:srgbClr val="003366"/>
                </a:solidFill>
              </a:rPr>
              <a:t>Trameses de les tasques grupals proposades al “cl</a:t>
            </a:r>
            <a:r>
              <a:rPr lang="ca-ES" sz="2200"/>
              <a:t>assroom</a:t>
            </a:r>
            <a:r>
              <a:rPr b="0" i="0" lang="ca-ES" sz="2200" u="none" cap="none" strike="noStrike">
                <a:solidFill>
                  <a:srgbClr val="003366"/>
                </a:solidFill>
              </a:rPr>
              <a:t>”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ca-ES" sz="2200"/>
              <a:t>		</a:t>
            </a:r>
            <a:r>
              <a:rPr lang="ca-ES" sz="2200">
                <a:solidFill>
                  <a:srgbClr val="FF0000"/>
                </a:solidFill>
              </a:rPr>
              <a:t>→</a:t>
            </a:r>
            <a:r>
              <a:rPr lang="ca-ES" sz="2200">
                <a:solidFill>
                  <a:srgbClr val="FF0000"/>
                </a:solidFill>
                <a:highlight>
                  <a:srgbClr val="FFFF00"/>
                </a:highlight>
              </a:rPr>
              <a:t> 10 %</a:t>
            </a:r>
            <a:r>
              <a:rPr b="0" i="0" lang="ca-ES" sz="2200" u="none" cap="none" strike="noStrike">
                <a:solidFill>
                  <a:srgbClr val="003366"/>
                </a:solidFill>
              </a:rPr>
              <a:t> </a:t>
            </a:r>
            <a:endParaRPr b="0" i="0" sz="2200" u="none" cap="none" strike="noStrike">
              <a:solidFill>
                <a:srgbClr val="003366"/>
              </a:solidFill>
            </a:endParaRPr>
          </a:p>
        </p:txBody>
      </p:sp>
      <p:sp>
        <p:nvSpPr>
          <p:cNvPr id="176" name="Google Shape;176;p12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ca-ES"/>
              <a:t>06/03/2019</a:t>
            </a:r>
            <a:endParaRPr/>
          </a:p>
        </p:txBody>
      </p:sp>
      <p:sp>
        <p:nvSpPr>
          <p:cNvPr id="177" name="Google Shape;177;p12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1" lang="ca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1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"/>
          <p:cNvSpPr txBox="1"/>
          <p:nvPr>
            <p:ph type="title"/>
          </p:nvPr>
        </p:nvSpPr>
        <p:spPr>
          <a:xfrm>
            <a:off x="323528" y="228600"/>
            <a:ext cx="874427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</a:pPr>
            <a:r>
              <a:rPr lang="ca-ES" sz="4400">
                <a:solidFill>
                  <a:srgbClr val="003366"/>
                </a:solidFill>
              </a:rPr>
              <a:t>Calendari del projecte</a:t>
            </a:r>
            <a:endParaRPr b="1" i="1" sz="4400" u="sng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</p:txBody>
      </p:sp>
      <p:graphicFrame>
        <p:nvGraphicFramePr>
          <p:cNvPr id="183" name="Google Shape;183;p13"/>
          <p:cNvGraphicFramePr/>
          <p:nvPr/>
        </p:nvGraphicFramePr>
        <p:xfrm>
          <a:off x="1187624" y="162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{663B2964-CADB-43EA-82A0-39AB3E1E8C69}</a:tableStyleId>
              </a:tblPr>
              <a:tblGrid>
                <a:gridCol w="1504825"/>
                <a:gridCol w="1838425"/>
                <a:gridCol w="1731975"/>
                <a:gridCol w="1753250"/>
              </a:tblGrid>
              <a:tr h="278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Projecte transversal: La sardana, més que una dansa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Curs 2018-19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</a:tr>
              <a:tr h="118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Dimecres (14:30 - 16:30)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Temàtica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Descripció de l'activitat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Professors/Conferenciants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</a:tr>
              <a:tr h="118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Març de 2019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 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 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 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</a:tr>
              <a:tr h="382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13/03/2019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Presentació de l'assignatura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Introducció a la sardana, presentació de l'assignatura i assignació de projectes i de tutors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Pere Caminal, Jordi Pomés, Josep Espígol  i Josep Solé Pareta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6125" marB="0" marR="6125" marL="6125" anchor="ctr"/>
                </a:tc>
              </a:tr>
              <a:tr h="354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20/03/2019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Inici dels projectes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Comentar el projecte detallat amb els estudiants i ensenyar-los a preparar el pla de treball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Tutors dels respectius grups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6125" marB="0" marR="6125" marL="6125" anchor="ctr"/>
                </a:tc>
              </a:tr>
              <a:tr h="389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27/03/2019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Taller #1 (Gimnàs)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Preparació física per a la sardana, normes de la dansa i aprendre a puntejar una sardana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Sílvia Vilella, acompanyada del profesor d'Educació Física (Kiku)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6125" marB="0" marR="6125" marL="6125" anchor="ctr"/>
                </a:tc>
              </a:tr>
              <a:tr h="313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28/03/2019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Seguiment de projectes 1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Treballar en el projecte: Hora d'Educació Física (de 3/4 de 9 a 3/4 de 10)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Tutors dels respectius grups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6125" marB="0" marR="6125" marL="6125" anchor="ctr"/>
                </a:tc>
              </a:tr>
              <a:tr h="132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Abril de 2019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ca-ES" sz="600" u="none" cap="none" strike="noStrike"/>
                        <a:t> </a:t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ca-ES" sz="600" u="none" cap="none" strike="noStrike"/>
                        <a:t> </a:t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ca-ES" sz="600" u="none" cap="none" strike="noStrike"/>
                        <a:t> </a:t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</a:tr>
              <a:tr h="118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03/04/2019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Seguiment de projectes 1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Treballar en el projecte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Tutors dels respectius grups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</a:tr>
              <a:tr h="118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10/04/2019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Seguiment de projectes 2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Treballar en el projecte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Tutors dels respectius grups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</a:tr>
              <a:tr h="118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24/04/2019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Seguiment de projectes 3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Treballar en el projecte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Tutors dels respectius grups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</a:tr>
              <a:tr h="118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Maig de 2019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ca-ES" sz="600" u="none" cap="none" strike="noStrike"/>
                        <a:t> </a:t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ca-ES" sz="600" u="none" cap="none" strike="noStrike"/>
                        <a:t> </a:t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ca-ES" sz="600" u="none" cap="none" strike="noStrike"/>
                        <a:t> </a:t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</a:tr>
              <a:tr h="118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15/05/2019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Seguiment de projectes 4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Treballar en el projecte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Tutors dels respectius grups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</a:tr>
              <a:tr h="4732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22/05/2019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Seguiment de projectes 5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Presentació de l'estat del projecte per part dels estudiants i resolució de dificultats per part dels tutors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Tutors dels respectius grups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</a:tr>
              <a:tr h="285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23/05/2019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Seguiment de projectes 6: Hora d'Educació Física (de 3/4 de 9 a 3/4 de 10)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Revisió final dels projectes (assaig)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Tutors dels respectius grups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</a:tr>
              <a:tr h="2435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29/05/2019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Excursió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Excursió a l'Escola Monalco d'Igualada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Jordi Pomés, Josep Solé Pareta i Sergio Mendoza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</a:tr>
              <a:tr h="118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Juny de 2019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ca-ES" sz="600" u="none" cap="none" strike="noStrike"/>
                        <a:t> </a:t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ca-ES" sz="600" u="none" cap="none" strike="noStrike"/>
                        <a:t> </a:t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ca-ES" sz="600" u="none" cap="none" strike="noStrike"/>
                        <a:t> </a:t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</a:tr>
              <a:tr h="264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05/06/2019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Examen final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Presentació formal dels projectes per part dels estudiants: 10 minuts per grup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>
                          <a:solidFill>
                            <a:srgbClr val="7030A0"/>
                          </a:solidFill>
                        </a:rPr>
                        <a:t>Tutors dels respectius grups</a:t>
                      </a:r>
                      <a:endParaRPr b="1" i="0" sz="700" u="none" cap="none" strike="noStrike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</a:tr>
              <a:tr h="452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14/06/2019 divendres de 3 a 6 de la tarda 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2n Aplec de l'Escola Solc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Aplec i Festa de final de curs amb berenar de germanor (obert al públic)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lang="ca-ES" sz="700" u="none" cap="none" strike="noStrike"/>
                        <a:t>Conferència a càrrec de…: "..."  ballada de sardanes amb la Cobla Contemporània i Exposició fotogràfica simultània: "…" </a:t>
                      </a:r>
                      <a:endParaRPr b="1" i="0" sz="7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ctr"/>
                </a:tc>
              </a:tr>
              <a:tr h="118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ca-ES" sz="600" u="none" cap="none" strike="noStrike"/>
                        <a:t> </a:t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ca-ES" sz="600" u="none" cap="none" strike="noStrike"/>
                        <a:t> </a:t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ca-ES" sz="600" u="none" cap="none" strike="noStrike"/>
                        <a:t> </a:t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lang="ca-ES" sz="600" u="none" cap="none" strike="noStrike"/>
                        <a:t> </a:t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125" marB="0" marR="6125" marL="6125" anchor="b"/>
                </a:tc>
              </a:tr>
            </a:tbl>
          </a:graphicData>
        </a:graphic>
      </p:graphicFrame>
      <p:sp>
        <p:nvSpPr>
          <p:cNvPr id="184" name="Google Shape;184;p13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ca-ES"/>
              <a:t>06/03/2019</a:t>
            </a:r>
            <a:endParaRPr/>
          </a:p>
        </p:txBody>
      </p:sp>
      <p:sp>
        <p:nvSpPr>
          <p:cNvPr id="185" name="Google Shape;185;p13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1" lang="ca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1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"/>
          <p:cNvSpPr txBox="1"/>
          <p:nvPr>
            <p:ph type="title"/>
          </p:nvPr>
        </p:nvSpPr>
        <p:spPr>
          <a:xfrm>
            <a:off x="323528" y="228600"/>
            <a:ext cx="874427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</a:pPr>
            <a:r>
              <a:rPr lang="ca-ES" sz="3600">
                <a:solidFill>
                  <a:srgbClr val="003366"/>
                </a:solidFill>
              </a:rPr>
              <a:t>Calendari de l’assignatura de música</a:t>
            </a:r>
            <a:endParaRPr b="1" i="1" sz="3600" u="sng" cap="none" strike="noStrike">
              <a:solidFill>
                <a:schemeClr val="hlink"/>
              </a:solidFill>
              <a:hlinkClick r:id="rId3"/>
            </a:endParaRPr>
          </a:p>
        </p:txBody>
      </p:sp>
      <p:graphicFrame>
        <p:nvGraphicFramePr>
          <p:cNvPr id="191" name="Google Shape;191;p14"/>
          <p:cNvGraphicFramePr/>
          <p:nvPr/>
        </p:nvGraphicFramePr>
        <p:xfrm>
          <a:off x="799852" y="210668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{663B2964-CADB-43EA-82A0-39AB3E1E8C69}</a:tableStyleId>
              </a:tblPr>
              <a:tblGrid>
                <a:gridCol w="1582825"/>
                <a:gridCol w="2031625"/>
                <a:gridCol w="2453900"/>
                <a:gridCol w="1880250"/>
              </a:tblGrid>
              <a:tr h="358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/>
                        <a:t>Projecte transversal: La sardana, més que una dansa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/>
                        <a:t> 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/>
                        <a:t> 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/>
                        <a:t>Curs 2018-19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</a:tr>
              <a:tr h="135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/>
                        <a:t>Dimecres (11:15 - 12:15)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/>
                        <a:t>Horari de l'assignatura de Música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/>
                        <a:t>Descripció de l'activitat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/>
                        <a:t>Professors/Conferenciants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</a:tr>
              <a:tr h="135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/>
                        <a:t>Març de 2019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/>
                        <a:t> 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/>
                        <a:t> 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/>
                        <a:t> 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</a:tr>
              <a:tr h="260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13/03/2019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Pere Caminal i Josep Solé Pareta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7975" marB="0" marR="7975" marL="7975" anchor="b"/>
                </a:tc>
              </a:tr>
              <a:tr h="135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20/03/2019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 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Relació de l'assignatura de música amb el projecte “La la sardana, més que una dansa”. </a:t>
                      </a:r>
                      <a:endParaRPr b="1" sz="800" u="none" cap="none" strike="noStrike">
                        <a:solidFill>
                          <a:srgbClr val="0070C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La Sardana: L'escoltem…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Pere Caminal i Josep Solé Pareta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7975" marB="0" marR="7975" marL="7975" anchor="b"/>
                </a:tc>
              </a:tr>
              <a:tr h="135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27/03/2019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 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La Cobla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Pere Caminal i Josep Solé Pareta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7975" marB="0" marR="7975" marL="7975" anchor="b"/>
                </a:tc>
              </a:tr>
              <a:tr h="135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chemeClr val="dk1"/>
                          </a:solidFill>
                        </a:rPr>
                        <a:t>Abril de 2019</a:t>
                      </a:r>
                      <a:endParaRPr b="1" i="0" sz="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 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 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 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</a:tr>
              <a:tr h="135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03/04/2019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 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Instruments de la Cobla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Pere Caminal i Josep Solé Pareta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7975" marB="0" marR="7975" marL="7975" anchor="b"/>
                </a:tc>
              </a:tr>
              <a:tr h="135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10/04/2019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 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Parts de la Sardana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Pere Caminal i Josep Solé Pareta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7975" marB="0" marR="7975" marL="7975" anchor="b"/>
                </a:tc>
              </a:tr>
              <a:tr h="135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26/04/2019 (divendres)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Taller #2 (2 hores)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Formació històrica i musical: el Tiple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Xavier Piñol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</a:tr>
              <a:tr h="135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chemeClr val="dk1"/>
                          </a:solidFill>
                        </a:rPr>
                        <a:t>Maig de 2019</a:t>
                      </a:r>
                      <a:endParaRPr b="1" i="0" sz="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 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 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 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</a:tr>
              <a:tr h="263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15/05/2019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Taller #3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Aprendre a comptar i repartir una sardana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Grup de tutors de sardanes &amp; Tutors dels respectius grups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</a:tr>
              <a:tr h="263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22/05/2019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Taller #4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Assajar la sardana insígnia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rgbClr val="0070C0"/>
                          </a:solidFill>
                        </a:rPr>
                        <a:t>Grup de tutors de sardanes &amp; Tutors dels respectius grups</a:t>
                      </a:r>
                      <a:endParaRPr b="1" i="0" sz="8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</a:tr>
              <a:tr h="135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ca-ES" sz="800" u="none" cap="none" strike="noStrike"/>
                        <a:t>29/05/2019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ca-ES" sz="800" u="none" cap="none" strike="noStrike"/>
                        <a:t>Excursió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ca-ES" sz="800" u="none" cap="none" strike="noStrike"/>
                        <a:t> 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ca-ES" sz="800" u="none" cap="none" strike="noStrike"/>
                        <a:t> 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</a:tr>
              <a:tr h="135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>
                          <a:solidFill>
                            <a:schemeClr val="dk1"/>
                          </a:solidFill>
                        </a:rPr>
                        <a:t>Juny de 2019</a:t>
                      </a:r>
                      <a:endParaRPr b="1" i="0" sz="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ca-ES" sz="800" u="none" cap="none" strike="noStrike"/>
                        <a:t> 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ca-ES" sz="800" u="none" cap="none" strike="noStrike"/>
                        <a:t> 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ca-ES" sz="800" u="none" cap="none" strike="noStrike"/>
                        <a:t> 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</a:tr>
              <a:tr h="135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ca-ES" sz="800" u="none" cap="none" strike="noStrike"/>
                        <a:t>05/06/2019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ca-ES" sz="800" u="none" cap="none" strike="noStrike"/>
                        <a:t>Examen final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ca-ES" sz="800" u="none" cap="none" strike="noStrike"/>
                        <a:t> 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ca-ES" sz="800" u="none" cap="none" strike="noStrike"/>
                        <a:t> 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</a:tr>
              <a:tr h="37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/>
                        <a:t>14/06/2019 divendres de 3 a 6 de la tarda 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/>
                        <a:t>2n Aplec de l'Escola Solc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/>
                        <a:t>Aplec i Festa de final de curs amb berenar de germanor (obert al públic)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ca-ES" sz="800" u="none" cap="none" strike="noStrike"/>
                        <a:t>Conferència a càrrec de…: "..."  ballada de sardanes amb la Cobla Contemporània i Exposició fotogràfica simultània: "…" 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</a:tr>
              <a:tr h="135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ca-ES" sz="800" u="none" cap="none" strike="noStrike"/>
                        <a:t> 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ca-ES" sz="800" u="none" cap="none" strike="noStrike"/>
                        <a:t> 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ca-ES" sz="800" u="none" cap="none" strike="noStrike"/>
                        <a:t> 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ca-ES" sz="800" u="none" cap="none" strike="noStrike"/>
                        <a:t> 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975" marB="0" marR="7975" marL="7975" anchor="b"/>
                </a:tc>
              </a:tr>
            </a:tbl>
          </a:graphicData>
        </a:graphic>
      </p:graphicFrame>
      <p:sp>
        <p:nvSpPr>
          <p:cNvPr id="192" name="Google Shape;192;p14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ca-ES"/>
              <a:t>06/03/2019</a:t>
            </a:r>
            <a:endParaRPr/>
          </a:p>
        </p:txBody>
      </p:sp>
      <p:sp>
        <p:nvSpPr>
          <p:cNvPr id="193" name="Google Shape;193;p14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1" lang="ca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1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"/>
          <p:cNvSpPr txBox="1"/>
          <p:nvPr>
            <p:ph type="title"/>
          </p:nvPr>
        </p:nvSpPr>
        <p:spPr>
          <a:xfrm>
            <a:off x="323528" y="228600"/>
            <a:ext cx="874427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</a:pPr>
            <a:r>
              <a:rPr lang="ca-ES" sz="3200">
                <a:solidFill>
                  <a:srgbClr val="003366"/>
                </a:solidFill>
              </a:rPr>
              <a:t>Calendari de l’assignatura de matemàtiques</a:t>
            </a:r>
            <a:endParaRPr b="1" i="1" sz="3200" u="sng" cap="none" strike="noStrike">
              <a:solidFill>
                <a:schemeClr val="hlink"/>
              </a:solidFill>
              <a:hlinkClick r:id="rId3"/>
            </a:endParaRPr>
          </a:p>
        </p:txBody>
      </p:sp>
      <p:graphicFrame>
        <p:nvGraphicFramePr>
          <p:cNvPr id="199" name="Google Shape;199;p15"/>
          <p:cNvGraphicFramePr/>
          <p:nvPr/>
        </p:nvGraphicFramePr>
        <p:xfrm>
          <a:off x="598488" y="18685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{663B2964-CADB-43EA-82A0-39AB3E1E8C69}</a:tableStyleId>
              </a:tblPr>
              <a:tblGrid>
                <a:gridCol w="1652225"/>
                <a:gridCol w="1720150"/>
                <a:gridCol w="2402250"/>
                <a:gridCol w="2173975"/>
              </a:tblGrid>
              <a:tr h="293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/>
                        <a:t>Projecte transversal: La sardana, més que una dansa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/>
                        <a:t> 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/>
                        <a:t> 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/>
                        <a:t>Curs 2018-19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</a:tr>
              <a:tr h="269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/>
                        <a:t>Dilluns (8:45 - 9:45)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/>
                        <a:t>Horari de l'assignatura de Matemàtiques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/>
                        <a:t>Descripció de l'activitat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/>
                        <a:t>Professors/Conferenciants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</a:tr>
              <a:tr h="138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/>
                        <a:t>Març de 2019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</a:tr>
              <a:tr h="399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>
                          <a:solidFill>
                            <a:srgbClr val="FF0000"/>
                          </a:solidFill>
                        </a:rPr>
                        <a:t>18/03/2019</a:t>
                      </a:r>
                      <a:endParaRPr b="1" i="0" sz="9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i="0" sz="900" u="none" cap="none" strike="noStrike">
                        <a:solidFill>
                          <a:srgbClr val="FF000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>
                          <a:solidFill>
                            <a:srgbClr val="FF0000"/>
                          </a:solidFill>
                        </a:rPr>
                        <a:t>Relació de l'assignatura de matemàtiques i el projecte transversal “La sardana, més que una dansa”</a:t>
                      </a:r>
                      <a:endParaRPr b="1" i="0" sz="900" u="none" cap="none" strike="noStrike">
                        <a:solidFill>
                          <a:srgbClr val="FF000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>
                          <a:solidFill>
                            <a:srgbClr val="FF0000"/>
                          </a:solidFill>
                        </a:rPr>
                        <a:t>Jordi Pomés  i Josep Solé Pareta</a:t>
                      </a:r>
                      <a:endParaRPr b="1" i="0" sz="900" u="none" cap="none" strike="noStrike">
                        <a:solidFill>
                          <a:srgbClr val="FF000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8150" marB="0" marR="8150" marL="8150" anchor="b"/>
                </a:tc>
              </a:tr>
              <a:tr h="407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25/03/2019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8150" marB="0" marR="8150" marL="8150" anchor="b"/>
                </a:tc>
              </a:tr>
              <a:tr h="138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/>
                        <a:t>Abril de 2019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</a:tr>
              <a:tr h="138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01/04/2019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</a:tr>
              <a:tr h="138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08/04/2019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</a:tr>
              <a:tr h="138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29/04/2019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mo"/>
                        <a:ea typeface="Arimo"/>
                        <a:cs typeface="Arimo"/>
                        <a:sym typeface="Arimo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</a:tr>
              <a:tr h="138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/>
                        <a:t>Maig de 2019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</a:tr>
              <a:tr h="138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13/05/2019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</a:tr>
              <a:tr h="5301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>
                          <a:solidFill>
                            <a:srgbClr val="FF0000"/>
                          </a:solidFill>
                        </a:rPr>
                        <a:t>20/05/2019</a:t>
                      </a:r>
                      <a:endParaRPr b="1" i="0" sz="9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>
                          <a:solidFill>
                            <a:srgbClr val="FF0000"/>
                          </a:solidFill>
                        </a:rPr>
                        <a:t>Taller #5</a:t>
                      </a:r>
                      <a:endParaRPr b="1" i="0" sz="9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>
                          <a:solidFill>
                            <a:srgbClr val="FF0000"/>
                          </a:solidFill>
                        </a:rPr>
                        <a:t>Exercicis matemàtics basats en la sardana</a:t>
                      </a:r>
                      <a:endParaRPr b="1" i="0" sz="9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>
                          <a:solidFill>
                            <a:srgbClr val="FF0000"/>
                          </a:solidFill>
                        </a:rPr>
                        <a:t>Jordi Pomés  i Josep Solé Pareta                  </a:t>
                      </a:r>
                      <a:r>
                        <a:rPr b="0" lang="ca-ES" sz="900" u="none" cap="none" strike="noStrike">
                          <a:solidFill>
                            <a:schemeClr val="dk1"/>
                          </a:solidFill>
                        </a:rPr>
                        <a:t>Nota: El dimecres anterior (15 de maig) s'haurà ensenyat a comptar  i repartir una sardana ala classe de música</a:t>
                      </a:r>
                      <a:endParaRPr b="0" i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</a:tr>
              <a:tr h="138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>
                          <a:solidFill>
                            <a:srgbClr val="FF0000"/>
                          </a:solidFill>
                        </a:rPr>
                        <a:t>27/05/2019</a:t>
                      </a:r>
                      <a:endParaRPr b="1" i="0" sz="9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>
                          <a:solidFill>
                            <a:srgbClr val="FF0000"/>
                          </a:solidFill>
                        </a:rPr>
                        <a:t>Taller #5 (continuació)</a:t>
                      </a:r>
                      <a:endParaRPr b="1" i="0" sz="9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>
                          <a:solidFill>
                            <a:srgbClr val="FF0000"/>
                          </a:solidFill>
                        </a:rPr>
                        <a:t>Exercicis matemàtics basats en la sardana</a:t>
                      </a:r>
                      <a:endParaRPr b="1" i="0" sz="9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>
                          <a:solidFill>
                            <a:srgbClr val="FF0000"/>
                          </a:solidFill>
                        </a:rPr>
                        <a:t>Jordi Pomés  i Josep Solé Pareta</a:t>
                      </a:r>
                      <a:endParaRPr b="1" i="0" sz="9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</a:tr>
              <a:tr h="138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/>
                        <a:t>Juny de 2019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</a:tr>
              <a:tr h="138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03/06/2019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</a:tr>
              <a:tr h="448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>
                          <a:solidFill>
                            <a:schemeClr val="dk1"/>
                          </a:solidFill>
                        </a:rPr>
                        <a:t>14/06/2019 divendres de 3 a 6 de la tarda </a:t>
                      </a:r>
                      <a:endParaRPr b="1" i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>
                          <a:solidFill>
                            <a:schemeClr val="dk1"/>
                          </a:solidFill>
                        </a:rPr>
                        <a:t>2n Aplec de l'Escola Solc</a:t>
                      </a:r>
                      <a:endParaRPr b="1" i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>
                          <a:solidFill>
                            <a:schemeClr val="dk1"/>
                          </a:solidFill>
                        </a:rPr>
                        <a:t>Aplec i Festa de final de curs amb berenar de germanor (obert al públic)</a:t>
                      </a:r>
                      <a:endParaRPr b="1" i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ca-ES" sz="900" u="none" cap="none" strike="noStrike">
                          <a:solidFill>
                            <a:schemeClr val="dk1"/>
                          </a:solidFill>
                        </a:rPr>
                        <a:t>Conferència a càrrec de…: "..."  ballada de sardanes amb la Cobla Contemporània i Exposició fotogràfica simultània: "…" </a:t>
                      </a:r>
                      <a:endParaRPr b="1" i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</a:tr>
              <a:tr h="146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ca-ES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150" marB="0" marR="8150" marL="8150" anchor="b"/>
                </a:tc>
              </a:tr>
            </a:tbl>
          </a:graphicData>
        </a:graphic>
      </p:graphicFrame>
      <p:sp>
        <p:nvSpPr>
          <p:cNvPr id="200" name="Google Shape;200;p15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ca-ES"/>
              <a:t>06/03/2019</a:t>
            </a:r>
            <a:endParaRPr/>
          </a:p>
        </p:txBody>
      </p:sp>
      <p:sp>
        <p:nvSpPr>
          <p:cNvPr id="201" name="Google Shape;201;p15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1" lang="ca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1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457200" y="228600"/>
            <a:ext cx="8610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</a:pPr>
            <a:r>
              <a:rPr b="1" i="1" lang="ca-ES" sz="4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Professors</a:t>
            </a:r>
            <a:endParaRPr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381000" y="1524000"/>
            <a:ext cx="8727504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Char char="●"/>
            </a:pPr>
            <a:r>
              <a:rPr lang="ca-ES"/>
              <a:t>Professors de l’Escola</a:t>
            </a:r>
            <a:r>
              <a:rPr b="0" i="0" lang="ca-ES" sz="2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-29591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Char char="○"/>
            </a:pPr>
            <a:r>
              <a:rPr lang="ca-ES" sz="2400"/>
              <a:t>Jordi Pomés: </a:t>
            </a:r>
            <a:r>
              <a:rPr lang="ca-ES" sz="2400" u="sng">
                <a:solidFill>
                  <a:schemeClr val="hlink"/>
                </a:solidFill>
                <a:hlinkClick r:id="rId3"/>
              </a:rPr>
              <a:t>jordip@escolasolc.org</a:t>
            </a:r>
            <a:endParaRPr/>
          </a:p>
          <a:p>
            <a:pPr indent="-29591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Char char="○"/>
            </a:pPr>
            <a:r>
              <a:rPr lang="ca-ES" sz="2400"/>
              <a:t>Pere Caminal: </a:t>
            </a:r>
            <a:r>
              <a:rPr lang="ca-ES" sz="2400" u="sng">
                <a:solidFill>
                  <a:schemeClr val="hlink"/>
                </a:solidFill>
                <a:hlinkClick r:id="rId4"/>
              </a:rPr>
              <a:t>perec@escolasolc.org</a:t>
            </a:r>
            <a:endParaRPr/>
          </a:p>
          <a:p>
            <a:pPr indent="-29591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Char char="○"/>
            </a:pPr>
            <a:r>
              <a:rPr lang="ca-ES" sz="2400"/>
              <a:t>Pep Espígol: </a:t>
            </a:r>
            <a:r>
              <a:rPr lang="ca-ES" sz="2400" u="sng">
                <a:solidFill>
                  <a:schemeClr val="hlink"/>
                </a:solidFill>
                <a:hlinkClick r:id="rId5"/>
              </a:rPr>
              <a:t>pep@escolasolc.org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1960"/>
              <a:buNone/>
            </a:pPr>
            <a:r>
              <a:t/>
            </a:r>
            <a:endParaRPr sz="2400"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Char char="●"/>
            </a:pPr>
            <a:r>
              <a:rPr b="0" i="0" lang="ca-ES" sz="2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Visitants UPC:</a:t>
            </a:r>
            <a:endParaRPr b="0" i="0" sz="280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591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60"/>
              <a:buChar char="○"/>
            </a:pPr>
            <a:r>
              <a:rPr lang="ca-ES"/>
              <a:t>Josep Solé Pareta</a:t>
            </a:r>
            <a:endParaRPr/>
          </a:p>
          <a:p>
            <a:pPr indent="-29591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60"/>
              <a:buChar char="○"/>
            </a:pPr>
            <a:r>
              <a:rPr lang="ca-ES"/>
              <a:t>Sergio Mendoza </a:t>
            </a:r>
            <a:endParaRPr/>
          </a:p>
          <a:p>
            <a:pPr indent="-114300" lvl="2" marL="1143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ca-ES"/>
              <a:t> Per comunicar-se amb ells, fer servir l’adreça del projecte: </a:t>
            </a:r>
            <a:r>
              <a:rPr lang="ca-ES" u="sng">
                <a:solidFill>
                  <a:schemeClr val="hlink"/>
                </a:solidFill>
                <a:hlinkClick r:id="rId6"/>
              </a:rPr>
              <a:t>sardana1reso@escolasolc.org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ca-ES"/>
              <a:t>06/03/2019</a:t>
            </a:r>
            <a:endParaRPr/>
          </a:p>
        </p:txBody>
      </p:sp>
      <p:sp>
        <p:nvSpPr>
          <p:cNvPr id="97" name="Google Shape;97;p2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1" lang="ca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1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idx="4294967295" type="title"/>
          </p:nvPr>
        </p:nvSpPr>
        <p:spPr>
          <a:xfrm>
            <a:off x="457200" y="228600"/>
            <a:ext cx="8610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</a:pPr>
            <a:r>
              <a:rPr b="1" i="1" lang="ca-ES" sz="4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Objectiu de l’assignatura</a:t>
            </a:r>
            <a:endParaRPr/>
          </a:p>
        </p:txBody>
      </p:sp>
      <p:sp>
        <p:nvSpPr>
          <p:cNvPr id="103" name="Google Shape;103;p3"/>
          <p:cNvSpPr txBox="1"/>
          <p:nvPr>
            <p:ph idx="4294967295" type="body"/>
          </p:nvPr>
        </p:nvSpPr>
        <p:spPr>
          <a:xfrm>
            <a:off x="381000" y="1566862"/>
            <a:ext cx="8510588" cy="481446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Char char="●"/>
            </a:pPr>
            <a:r>
              <a:rPr b="0" i="0" lang="ca-ES" sz="2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Projecte transversal pluridisciplinari</a:t>
            </a:r>
            <a:endParaRPr/>
          </a:p>
          <a:p>
            <a:pPr indent="-29591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Char char="○"/>
            </a:pPr>
            <a:r>
              <a:rPr b="0" i="0" lang="ca-ES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Utilitzant la sardana com a recurs didàctic</a:t>
            </a:r>
            <a:endParaRPr/>
          </a:p>
          <a:p>
            <a:pPr indent="-29591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Char char="○"/>
            </a:pPr>
            <a:r>
              <a:rPr b="0" i="0" lang="ca-ES" sz="2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Matèries implicades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Char char="■"/>
            </a:pPr>
            <a:r>
              <a:rPr b="0" i="1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Matemàtiques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Char char="■"/>
            </a:pPr>
            <a:r>
              <a:rPr b="0" i="1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Música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Char char="■"/>
            </a:pPr>
            <a:r>
              <a:rPr b="0" i="1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Dansa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Char char="■"/>
            </a:pPr>
            <a:r>
              <a:rPr b="0" i="1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Educació física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Char char="■"/>
            </a:pPr>
            <a:r>
              <a:rPr b="0" i="1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Socials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Char char="■"/>
            </a:pPr>
            <a:r>
              <a:rPr b="0" i="1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Comunicació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Char char="■"/>
            </a:pPr>
            <a:r>
              <a:rPr b="0" i="1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Llengua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Char char="■"/>
            </a:pPr>
            <a:r>
              <a:rPr b="0" i="1" lang="ca-ES" sz="18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Eines TIC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Char char="■"/>
            </a:pPr>
            <a:r>
              <a:rPr lang="ca-ES"/>
              <a:t>...</a:t>
            </a:r>
            <a:endParaRPr/>
          </a:p>
          <a:p>
            <a:pPr indent="-29591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Char char="○"/>
            </a:pPr>
            <a:r>
              <a:rPr lang="ca-ES"/>
              <a:t>L’objectiu principal és la realització d’un projecte en grups de 3 o 4 de vosaltres</a:t>
            </a:r>
            <a:endParaRPr/>
          </a:p>
          <a:p>
            <a:pPr indent="-1143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FF"/>
              </a:buClr>
              <a:buSzPts val="1800"/>
              <a:buFont typeface="Arial"/>
              <a:buNone/>
            </a:pPr>
            <a:r>
              <a:t/>
            </a:r>
            <a:endParaRPr b="0" i="1" sz="180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ca-ES"/>
              <a:t>06/03/2019</a:t>
            </a:r>
            <a:endParaRPr/>
          </a:p>
        </p:txBody>
      </p:sp>
      <p:sp>
        <p:nvSpPr>
          <p:cNvPr id="105" name="Google Shape;105;p3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1" lang="ca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1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323528" y="228600"/>
            <a:ext cx="874427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</a:pPr>
            <a:r>
              <a:rPr b="1" i="1" lang="ca-ES" sz="4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Distribució dels grups</a:t>
            </a:r>
            <a:endParaRPr b="1" i="1" sz="440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381000" y="1524000"/>
            <a:ext cx="8610600" cy="492933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Char char="●"/>
            </a:pPr>
            <a:r>
              <a:rPr lang="ca-ES"/>
              <a:t>3 grups de 4 estudiants: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/>
              <a:t>Grup de les “Trompetes”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/>
              <a:t>Grup del “Trombó”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/>
              <a:t>Grup de la “Cobla”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●"/>
            </a:pPr>
            <a:r>
              <a:rPr lang="ca-ES"/>
              <a:t>6 grups de 3: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/>
              <a:t>Grup del “Contrabaix”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/>
              <a:t>Grup dels “Fiscorns”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/>
              <a:t>Grup del “Flabiol”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/>
              <a:t>Grup de les “Tenores”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/>
              <a:t>Grup del “Tamborí”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/>
              <a:t>Grup dels “Tibles” </a:t>
            </a:r>
            <a:endParaRPr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0000"/>
              </a:buClr>
              <a:buSzPts val="196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3366"/>
              </a:solidFill>
            </a:endParaRPr>
          </a:p>
        </p:txBody>
      </p:sp>
      <p:sp>
        <p:nvSpPr>
          <p:cNvPr id="112" name="Google Shape;112;p4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ca-ES"/>
              <a:t>06/03/2019</a:t>
            </a:r>
            <a:endParaRPr/>
          </a:p>
        </p:txBody>
      </p:sp>
      <p:sp>
        <p:nvSpPr>
          <p:cNvPr id="113" name="Google Shape;113;p4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1" lang="ca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1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/>
          <p:nvPr>
            <p:ph type="title"/>
          </p:nvPr>
        </p:nvSpPr>
        <p:spPr>
          <a:xfrm>
            <a:off x="323528" y="228600"/>
            <a:ext cx="874427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</a:pPr>
            <a:r>
              <a:rPr b="1" i="1" lang="ca-ES" sz="4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Assignació de projectes I</a:t>
            </a:r>
            <a:endParaRPr/>
          </a:p>
        </p:txBody>
      </p:sp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381000" y="1524000"/>
            <a:ext cx="8727504" cy="500134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Char char="●"/>
            </a:pPr>
            <a:r>
              <a:rPr b="1" lang="ca-ES" sz="2200"/>
              <a:t>Grup de les Trompetes: </a:t>
            </a:r>
            <a:r>
              <a:rPr lang="ca-ES" sz="2200"/>
              <a:t>Reportatge periodístic sobre “La situació actual de la sardana”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800"/>
              <a:t>Realització d’una enquesta entre diversos col·lectius per treure conclusions sobre la situació actual del món sardanista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●"/>
            </a:pPr>
            <a:r>
              <a:rPr b="1" lang="ca-ES" sz="2200"/>
              <a:t>Grup del Trombó: </a:t>
            </a:r>
            <a:r>
              <a:rPr lang="ca-ES" sz="2200"/>
              <a:t>Grup monitors/es de sardanes 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800"/>
              <a:t>Fer un curset bàsic de sardanes per ensenyar a ballar sardanes als estudiants de 1r d’ESO de l’Escola Solc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●"/>
            </a:pPr>
            <a:r>
              <a:rPr b="1" lang="ca-ES" sz="2200"/>
              <a:t>Grup de la Cobla: </a:t>
            </a:r>
            <a:r>
              <a:rPr lang="ca-ES" sz="2200"/>
              <a:t>Organització de l'aplec de final de curs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800"/>
              <a:t>Preparació del programa d’actes, buscar patrocinadors, preparar el pressupost, fer difusió de l’acte, etc.</a:t>
            </a:r>
            <a:endParaRPr sz="2000"/>
          </a:p>
        </p:txBody>
      </p:sp>
      <p:sp>
        <p:nvSpPr>
          <p:cNvPr id="120" name="Google Shape;120;p5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ca-ES"/>
              <a:t>06/03/2019</a:t>
            </a:r>
            <a:endParaRPr/>
          </a:p>
        </p:txBody>
      </p:sp>
      <p:sp>
        <p:nvSpPr>
          <p:cNvPr id="121" name="Google Shape;121;p5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1" lang="ca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1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type="title"/>
          </p:nvPr>
        </p:nvSpPr>
        <p:spPr>
          <a:xfrm>
            <a:off x="323528" y="228600"/>
            <a:ext cx="874427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</a:pPr>
            <a:r>
              <a:rPr lang="ca-ES" sz="4400">
                <a:solidFill>
                  <a:srgbClr val="003366"/>
                </a:solidFill>
              </a:rPr>
              <a:t>Assignació de projectes II</a:t>
            </a:r>
            <a:endParaRPr b="1" i="1" sz="4400" u="none" cap="none" strike="noStrike">
              <a:solidFill>
                <a:srgbClr val="003366"/>
              </a:solidFill>
            </a:endParaRPr>
          </a:p>
        </p:txBody>
      </p:sp>
      <p:sp>
        <p:nvSpPr>
          <p:cNvPr id="127" name="Google Shape;127;p6"/>
          <p:cNvSpPr txBox="1"/>
          <p:nvPr>
            <p:ph idx="1" type="body"/>
          </p:nvPr>
        </p:nvSpPr>
        <p:spPr>
          <a:xfrm>
            <a:off x="381000" y="1524000"/>
            <a:ext cx="8727504" cy="500134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Char char="●"/>
            </a:pPr>
            <a:r>
              <a:rPr b="1" lang="ca-ES" sz="2200"/>
              <a:t>Grup del Contrabaix: </a:t>
            </a:r>
            <a:r>
              <a:rPr lang="ca-ES" sz="2200"/>
              <a:t>Interrelació entre la història, la societat i la sardana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800"/>
              <a:t>Estudiar el paper de la sardana en la història i la societat, així com la influència dels esdeveniments històrics i socials en la sardana. Des de el moment més àlgid de la sardana (finals del segle 19 i principis del 20) fins a l’actualitat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●"/>
            </a:pPr>
            <a:r>
              <a:rPr b="1" lang="ca-ES" sz="2200"/>
              <a:t>Grup dels Fiscorns: </a:t>
            </a:r>
            <a:r>
              <a:rPr lang="ca-ES" sz="2200"/>
              <a:t>Interrelació entre l'esport i la sardana. La sardana és una dansa o un esport?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800"/>
              <a:t>Treballar el món dels concursos sardanistes, analitzar el reglament de la sardana esportiva (de competició) i comparar-les amb d’altres esdeveniments artístic-esportius (patinatge artístic, hip-hop, etc.) </a:t>
            </a:r>
            <a:endParaRPr sz="1800"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●"/>
            </a:pPr>
            <a:r>
              <a:rPr b="1" lang="ca-ES" sz="2200"/>
              <a:t>Grup del Flabiol: </a:t>
            </a:r>
            <a:r>
              <a:rPr lang="ca-ES" sz="2200"/>
              <a:t>Els mites de la sardana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800"/>
              <a:t>Repassar el que han significat per a la sardana personatges com ara Pep Ventura, Vicenç Bou o Juli Garreta i més recentment Ricard Viladesau, així com identificar aquells personatges actuals que podrien esdevenir mites en el futur</a:t>
            </a:r>
            <a:endParaRPr b="0" i="0" sz="2000" u="none" cap="none" strike="noStrike">
              <a:solidFill>
                <a:srgbClr val="003366"/>
              </a:solidFill>
            </a:endParaRPr>
          </a:p>
        </p:txBody>
      </p:sp>
      <p:sp>
        <p:nvSpPr>
          <p:cNvPr id="128" name="Google Shape;128;p6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ca-ES"/>
              <a:t>06/03/2019</a:t>
            </a:r>
            <a:endParaRPr/>
          </a:p>
        </p:txBody>
      </p:sp>
      <p:sp>
        <p:nvSpPr>
          <p:cNvPr id="129" name="Google Shape;129;p6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1" lang="ca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1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1" lang="ca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06/03/2019</a:t>
            </a:r>
            <a:endParaRPr b="0" i="1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7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1" lang="ca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1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7"/>
          <p:cNvSpPr txBox="1"/>
          <p:nvPr>
            <p:ph type="title"/>
          </p:nvPr>
        </p:nvSpPr>
        <p:spPr>
          <a:xfrm>
            <a:off x="323528" y="228600"/>
            <a:ext cx="874427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</a:pPr>
            <a:r>
              <a:rPr lang="ca-ES" sz="4400">
                <a:solidFill>
                  <a:srgbClr val="003366"/>
                </a:solidFill>
              </a:rPr>
              <a:t>Assignació de projectes I</a:t>
            </a:r>
            <a:r>
              <a:rPr b="1" i="1" lang="ca-ES" sz="4400" u="none" cap="none" strike="noStrike">
                <a:solidFill>
                  <a:srgbClr val="003366"/>
                </a:solidFill>
              </a:rPr>
              <a:t>II</a:t>
            </a:r>
            <a:endParaRPr b="1" i="1" sz="3600" u="none" cap="none" strike="noStrike">
              <a:solidFill>
                <a:srgbClr val="003366"/>
              </a:solidFill>
            </a:endParaRPr>
          </a:p>
        </p:txBody>
      </p:sp>
      <p:sp>
        <p:nvSpPr>
          <p:cNvPr id="137" name="Google Shape;137;p7"/>
          <p:cNvSpPr txBox="1"/>
          <p:nvPr>
            <p:ph idx="1" type="body"/>
          </p:nvPr>
        </p:nvSpPr>
        <p:spPr>
          <a:xfrm>
            <a:off x="381000" y="1524000"/>
            <a:ext cx="8727504" cy="492933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Char char="●"/>
            </a:pPr>
            <a:r>
              <a:rPr b="1" lang="ca-ES" sz="2200"/>
              <a:t>Grup de les Tenores </a:t>
            </a:r>
            <a:r>
              <a:rPr lang="ca-ES" sz="2200"/>
              <a:t>I</a:t>
            </a:r>
            <a:r>
              <a:rPr lang="ca-ES" sz="2200"/>
              <a:t>n</a:t>
            </a:r>
            <a:r>
              <a:rPr lang="ca-ES" sz="2200"/>
              <a:t>terrelació entre la sardana i altres manifestacions de cultura popular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800"/>
              <a:t>Per exemple: Gegants i capgrossos, bastoners, esbarts dansaires, castells, etc. Estadístiques comparatives del diferent seguiments als medis de comunicació (xarxes socials, diaris digitals, webs, cerques a google, programes TV i ràdio)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●"/>
            </a:pPr>
            <a:r>
              <a:rPr b="1" lang="ca-ES" sz="2200"/>
              <a:t>Grup del Tamborí: </a:t>
            </a:r>
            <a:r>
              <a:rPr lang="ca-ES" sz="2200"/>
              <a:t>Crear un joc de taula i un joc d’ordinador basat en la sardana</a:t>
            </a:r>
            <a:endParaRPr sz="2200"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800"/>
              <a:t>Ambdós recomanables per a una edat d’entre 12 i 13 anys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●"/>
            </a:pPr>
            <a:r>
              <a:rPr b="1" lang="ca-ES" sz="2200"/>
              <a:t>Grup dels Tibles: </a:t>
            </a:r>
            <a:r>
              <a:rPr lang="ca-ES" sz="2200"/>
              <a:t>La cobla com a formació musical singular a Catalunya i al món</a:t>
            </a:r>
            <a:endParaRPr sz="2200"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800"/>
              <a:t>Els instruments, la música i els músics de cobla, fusions, influències externes… la cobla més enllà de la sardana i la sardana més enllà de la cobla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"/>
          <p:cNvSpPr txBox="1"/>
          <p:nvPr>
            <p:ph type="title"/>
          </p:nvPr>
        </p:nvSpPr>
        <p:spPr>
          <a:xfrm>
            <a:off x="323528" y="228600"/>
            <a:ext cx="874427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</a:pPr>
            <a:r>
              <a:rPr b="1" i="1" lang="ca-ES" sz="4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Composició dels grups I</a:t>
            </a:r>
            <a:endParaRPr b="1" i="1" sz="440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8"/>
          <p:cNvSpPr txBox="1"/>
          <p:nvPr>
            <p:ph idx="1" type="body"/>
          </p:nvPr>
        </p:nvSpPr>
        <p:spPr>
          <a:xfrm>
            <a:off x="381000" y="1524000"/>
            <a:ext cx="8610600" cy="492933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1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●"/>
            </a:pPr>
            <a:r>
              <a:rPr b="1" lang="ca-ES" sz="1800"/>
              <a:t>Grup de les “Trompetes” </a:t>
            </a:r>
            <a:r>
              <a:rPr lang="ca-ES" sz="1800"/>
              <a:t>(Tutor: Josep Solé Pareta)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600">
                <a:solidFill>
                  <a:srgbClr val="FF0000"/>
                </a:solidFill>
                <a:highlight>
                  <a:srgbClr val="FFFF00"/>
                </a:highlight>
              </a:rPr>
              <a:t>...</a:t>
            </a:r>
            <a:endParaRPr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400"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400"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400"/>
          </a:p>
          <a:p>
            <a:pPr indent="-342900" lvl="1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●"/>
            </a:pPr>
            <a:r>
              <a:rPr b="1" lang="ca-ES" sz="1800"/>
              <a:t>Grup del “Trombó” </a:t>
            </a:r>
            <a:r>
              <a:rPr lang="ca-ES" sz="1800"/>
              <a:t>(Tutor: Jordi Pomés)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600">
                <a:solidFill>
                  <a:srgbClr val="FF0000"/>
                </a:solidFill>
                <a:highlight>
                  <a:srgbClr val="FFFF00"/>
                </a:highlight>
              </a:rPr>
              <a:t>...</a:t>
            </a:r>
            <a:endParaRPr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  <a:p>
            <a:pPr indent="-342900" lvl="1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●"/>
            </a:pPr>
            <a:r>
              <a:rPr b="1" lang="ca-ES" sz="1800"/>
              <a:t>Grup de la “Cobla” </a:t>
            </a:r>
            <a:r>
              <a:rPr lang="ca-ES" sz="1800"/>
              <a:t>(Tutor: Josep Solé Pareta)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600">
                <a:solidFill>
                  <a:srgbClr val="FF0000"/>
                </a:solidFill>
                <a:highlight>
                  <a:srgbClr val="FFFF00"/>
                </a:highlight>
              </a:rPr>
              <a:t>...</a:t>
            </a:r>
            <a:endParaRPr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</p:txBody>
      </p:sp>
      <p:sp>
        <p:nvSpPr>
          <p:cNvPr id="144" name="Google Shape;144;p8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ca-ES"/>
              <a:t>06/03/2019</a:t>
            </a:r>
            <a:endParaRPr/>
          </a:p>
        </p:txBody>
      </p:sp>
      <p:sp>
        <p:nvSpPr>
          <p:cNvPr id="145" name="Google Shape;145;p8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1" lang="ca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1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"/>
          <p:cNvSpPr txBox="1"/>
          <p:nvPr>
            <p:ph type="title"/>
          </p:nvPr>
        </p:nvSpPr>
        <p:spPr>
          <a:xfrm>
            <a:off x="323528" y="228600"/>
            <a:ext cx="874427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</a:pPr>
            <a:r>
              <a:rPr b="1" i="1" lang="ca-ES" sz="4400" u="none" cap="none" strike="noStrik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Composició dels grups II</a:t>
            </a:r>
            <a:endParaRPr b="1" i="1" sz="4400" u="none" cap="none" strike="noStrik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9"/>
          <p:cNvSpPr txBox="1"/>
          <p:nvPr>
            <p:ph idx="1" type="body"/>
          </p:nvPr>
        </p:nvSpPr>
        <p:spPr>
          <a:xfrm>
            <a:off x="381000" y="1524000"/>
            <a:ext cx="8610600" cy="521736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1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●"/>
            </a:pPr>
            <a:r>
              <a:rPr b="1" lang="ca-ES" sz="1800"/>
              <a:t>Grup del “Contrabaix” </a:t>
            </a:r>
            <a:r>
              <a:rPr lang="ca-ES" sz="1800"/>
              <a:t>(Tutor: Jordi Pomés)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600">
                <a:solidFill>
                  <a:srgbClr val="FF0000"/>
                </a:solidFill>
                <a:highlight>
                  <a:srgbClr val="FFFF00"/>
                </a:highlight>
              </a:rPr>
              <a:t>...</a:t>
            </a:r>
            <a:endParaRPr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  <a:p>
            <a:pPr indent="-342900" lvl="1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●"/>
            </a:pPr>
            <a:r>
              <a:rPr b="1" lang="ca-ES" sz="1800"/>
              <a:t>Grup dels “Fiscorns” </a:t>
            </a:r>
            <a:r>
              <a:rPr lang="ca-ES" sz="1800"/>
              <a:t>(Tutor: Jordi Pomés i Josep Solé Pareta conjuntament)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600">
                <a:solidFill>
                  <a:srgbClr val="FF0000"/>
                </a:solidFill>
                <a:highlight>
                  <a:srgbClr val="FFFF00"/>
                </a:highlight>
              </a:rPr>
              <a:t>...</a:t>
            </a:r>
            <a:endParaRPr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  <a:p>
            <a:pPr indent="-342900" lvl="1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●"/>
            </a:pPr>
            <a:r>
              <a:rPr b="1" lang="ca-ES" sz="1800"/>
              <a:t>Grup del “Flabiol” </a:t>
            </a:r>
            <a:r>
              <a:rPr lang="ca-ES" sz="1800"/>
              <a:t>(Tutor: Pere caminal)</a:t>
            </a:r>
            <a:endParaRPr/>
          </a:p>
          <a:p>
            <a:pPr indent="-29718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Char char="○"/>
            </a:pPr>
            <a:r>
              <a:rPr lang="ca-ES" sz="1600">
                <a:solidFill>
                  <a:srgbClr val="FF0000"/>
                </a:solidFill>
                <a:highlight>
                  <a:srgbClr val="FFFF00"/>
                </a:highlight>
              </a:rPr>
              <a:t>...</a:t>
            </a:r>
            <a:endParaRPr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  <a:p>
            <a:pPr indent="-19050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000"/>
              </a:buClr>
              <a:buSzPts val="1680"/>
              <a:buFont typeface="Arial"/>
              <a:buNone/>
            </a:pPr>
            <a:r>
              <a:t/>
            </a:r>
            <a:endParaRPr sz="1800"/>
          </a:p>
        </p:txBody>
      </p:sp>
      <p:sp>
        <p:nvSpPr>
          <p:cNvPr id="152" name="Google Shape;152;p9"/>
          <p:cNvSpPr txBox="1"/>
          <p:nvPr>
            <p:ph idx="10" type="dt"/>
          </p:nvPr>
        </p:nvSpPr>
        <p:spPr>
          <a:xfrm>
            <a:off x="323850" y="6629400"/>
            <a:ext cx="1447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ca-ES"/>
              <a:t>06/03/2019</a:t>
            </a:r>
            <a:endParaRPr/>
          </a:p>
        </p:txBody>
      </p:sp>
      <p:sp>
        <p:nvSpPr>
          <p:cNvPr id="153" name="Google Shape;153;p9"/>
          <p:cNvSpPr txBox="1"/>
          <p:nvPr>
            <p:ph idx="12" type="sldNum"/>
          </p:nvPr>
        </p:nvSpPr>
        <p:spPr>
          <a:xfrm>
            <a:off x="6477000" y="6553200"/>
            <a:ext cx="1676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1" lang="ca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1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CABA_UPC">
  <a:themeElements>
    <a:clrScheme name="">
      <a:dk1>
        <a:srgbClr val="000000"/>
      </a:dk1>
      <a:lt1>
        <a:srgbClr val="FFFFFF"/>
      </a:lt1>
      <a:dk2>
        <a:srgbClr val="000000"/>
      </a:dk2>
      <a:lt2>
        <a:srgbClr val="DADADA"/>
      </a:lt2>
      <a:accent1>
        <a:srgbClr val="919191"/>
      </a:accent1>
      <a:accent2>
        <a:srgbClr val="676767"/>
      </a:accent2>
      <a:accent3>
        <a:srgbClr val="FFFFFF"/>
      </a:accent3>
      <a:accent4>
        <a:srgbClr val="000000"/>
      </a:accent4>
      <a:accent5>
        <a:srgbClr val="C7C7C7"/>
      </a:accent5>
      <a:accent6>
        <a:srgbClr val="5D5D5D"/>
      </a:accent6>
      <a:hlink>
        <a:srgbClr val="474747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